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64" r:id="rId11"/>
  </p:sldIdLst>
  <p:sldSz cx="18288000" cy="10287000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Lato Bold" charset="0"/>
      <p:regular r:id="rId16"/>
    </p:embeddedFont>
    <p:embeddedFont>
      <p:font typeface="League Spartan" charset="0"/>
      <p:regular r:id="rId17"/>
    </p:embeddedFont>
    <p:embeddedFont>
      <p:font typeface="Poppins" charset="0"/>
      <p:regular r:id="rId18"/>
    </p:embeddedFont>
    <p:embeddedFont>
      <p:font typeface="Canva Sans 1 Bold" charset="0"/>
      <p:regular r:id="rId19"/>
    </p:embeddedFont>
    <p:embeddedFont>
      <p:font typeface="Canva Sans 1" charset="0"/>
      <p:regular r:id="rId20"/>
    </p:embeddedFont>
    <p:embeddedFont>
      <p:font typeface="Bookman Old Style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-74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148" b="-91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675" y="0"/>
            <a:ext cx="805519" cy="2673350"/>
            <a:chOff x="0" y="0"/>
            <a:chExt cx="212153" cy="7040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675" y="7613650"/>
            <a:ext cx="805519" cy="2673350"/>
            <a:chOff x="0" y="0"/>
            <a:chExt cx="212153" cy="7040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00200" y="3190875"/>
            <a:ext cx="2546350" cy="7410450"/>
            <a:chOff x="0" y="0"/>
            <a:chExt cx="670644" cy="1951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644" cy="1951724"/>
            </a:xfrm>
            <a:custGeom>
              <a:avLst/>
              <a:gdLst/>
              <a:ahLst/>
              <a:cxnLst/>
              <a:rect l="l" t="t" r="r" b="b"/>
              <a:pathLst>
                <a:path w="670644" h="1951724">
                  <a:moveTo>
                    <a:pt x="155060" y="0"/>
                  </a:moveTo>
                  <a:lnTo>
                    <a:pt x="515583" y="0"/>
                  </a:lnTo>
                  <a:cubicBezTo>
                    <a:pt x="601221" y="0"/>
                    <a:pt x="670644" y="69423"/>
                    <a:pt x="670644" y="155060"/>
                  </a:cubicBezTo>
                  <a:lnTo>
                    <a:pt x="670644" y="1796663"/>
                  </a:lnTo>
                  <a:cubicBezTo>
                    <a:pt x="670644" y="1882301"/>
                    <a:pt x="601221" y="1951724"/>
                    <a:pt x="515583" y="1951724"/>
                  </a:cubicBezTo>
                  <a:lnTo>
                    <a:pt x="155060" y="1951724"/>
                  </a:lnTo>
                  <a:cubicBezTo>
                    <a:pt x="113936" y="1951724"/>
                    <a:pt x="74496" y="1935387"/>
                    <a:pt x="45416" y="1906307"/>
                  </a:cubicBezTo>
                  <a:cubicBezTo>
                    <a:pt x="16337" y="1877228"/>
                    <a:pt x="0" y="1837788"/>
                    <a:pt x="0" y="1796663"/>
                  </a:cubicBezTo>
                  <a:lnTo>
                    <a:pt x="0" y="155060"/>
                  </a:lnTo>
                  <a:cubicBezTo>
                    <a:pt x="0" y="69423"/>
                    <a:pt x="69423" y="0"/>
                    <a:pt x="15506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70644" cy="1999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17674" y="3247796"/>
            <a:ext cx="6130925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8"/>
              </a:lnSpc>
              <a:spcBef>
                <a:spcPct val="0"/>
              </a:spcBef>
            </a:pPr>
            <a:r>
              <a:rPr lang="en-US" sz="5663" b="1" dirty="0" smtClean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SYBCA – SEM-4</a:t>
            </a:r>
            <a:endParaRPr lang="en-US" sz="5663" b="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17675" y="4102084"/>
            <a:ext cx="11312525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16"/>
              </a:lnSpc>
              <a:spcBef>
                <a:spcPct val="0"/>
              </a:spcBef>
            </a:pPr>
            <a:r>
              <a:rPr lang="en-US" sz="8011" dirty="0" smtClean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of XML</a:t>
            </a:r>
            <a:endParaRPr lang="en-US" sz="8011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17675" y="5376026"/>
            <a:ext cx="9204044" cy="50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6"/>
              </a:lnSpc>
              <a:spcBef>
                <a:spcPct val="0"/>
              </a:spcBef>
            </a:pPr>
            <a:r>
              <a:rPr lang="en-US" sz="2954" dirty="0" smtClean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Web Designing - 2</a:t>
            </a:r>
            <a:endParaRPr lang="en-US" sz="2954" dirty="0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90600" y="800100"/>
            <a:ext cx="50292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 smtClean="0">
                <a:latin typeface="Bookman Old Style" pitchFamily="18" charset="0"/>
              </a:rPr>
              <a:t>XML </a:t>
            </a:r>
            <a:r>
              <a:rPr lang="en-US" sz="3200" b="1" dirty="0" smtClean="0">
                <a:latin typeface="Bookman Old Style" pitchFamily="18" charset="0"/>
              </a:rPr>
              <a:t>Comments</a:t>
            </a:r>
            <a:endParaRPr lang="en-US" sz="3200" b="1" dirty="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0" y="4076700"/>
            <a:ext cx="8247008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562100"/>
            <a:ext cx="578751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19"/>
          <p:cNvSpPr txBox="1"/>
          <p:nvPr/>
        </p:nvSpPr>
        <p:spPr>
          <a:xfrm>
            <a:off x="9525000" y="1028700"/>
            <a:ext cx="3581400" cy="53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 smtClean="0">
                <a:latin typeface="Bookman Old Style" pitchFamily="18" charset="0"/>
              </a:rPr>
              <a:t>XML </a:t>
            </a:r>
            <a:r>
              <a:rPr lang="en-US" sz="3200" b="1" dirty="0" smtClean="0">
                <a:latin typeface="Bookman Old Style" pitchFamily="18" charset="0"/>
              </a:rPr>
              <a:t>Prolog</a:t>
            </a:r>
            <a:endParaRPr lang="en-US" sz="3200" b="1" dirty="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pic>
        <p:nvPicPr>
          <p:cNvPr id="1026" name="Picture 2" descr="Unicode Web growt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58400" y="5471420"/>
            <a:ext cx="7316443" cy="416788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4152900"/>
            <a:ext cx="5719916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762000" y="3543300"/>
            <a:ext cx="58674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 smtClean="0">
                <a:latin typeface="Bookman Old Style" pitchFamily="18" charset="0"/>
              </a:rPr>
              <a:t>Invalid XML Comments</a:t>
            </a:r>
            <a:endParaRPr lang="en-US" sz="3200" b="1" dirty="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6286500"/>
            <a:ext cx="8126676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XML - Document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448800" y="1943100"/>
            <a:ext cx="7688316" cy="1990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45546" y="3244433"/>
            <a:ext cx="4315265" cy="4315265"/>
          </a:xfrm>
          <a:custGeom>
            <a:avLst/>
            <a:gdLst/>
            <a:ahLst/>
            <a:cxnLst/>
            <a:rect l="l" t="t" r="r" b="b"/>
            <a:pathLst>
              <a:path w="4315265" h="4315265">
                <a:moveTo>
                  <a:pt x="0" y="0"/>
                </a:moveTo>
                <a:lnTo>
                  <a:pt x="4315266" y="0"/>
                </a:lnTo>
                <a:lnTo>
                  <a:pt x="4315266" y="4315265"/>
                </a:lnTo>
                <a:lnTo>
                  <a:pt x="0" y="4315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49900" y="3597582"/>
            <a:ext cx="12113083" cy="5450888"/>
          </a:xfrm>
          <a:custGeom>
            <a:avLst/>
            <a:gdLst/>
            <a:ahLst/>
            <a:cxnLst/>
            <a:rect l="l" t="t" r="r" b="b"/>
            <a:pathLst>
              <a:path w="12113083" h="5450888">
                <a:moveTo>
                  <a:pt x="0" y="0"/>
                </a:moveTo>
                <a:lnTo>
                  <a:pt x="12113083" y="0"/>
                </a:lnTo>
                <a:lnTo>
                  <a:pt x="12113083" y="5450887"/>
                </a:lnTo>
                <a:lnTo>
                  <a:pt x="0" y="5450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44007" y="1239961"/>
            <a:ext cx="11399986" cy="9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TO XML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60812" y="2149603"/>
            <a:ext cx="8235694" cy="47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Key Concepts, Syntax, and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986741" y="8410706"/>
            <a:ext cx="11301259" cy="1695189"/>
          </a:xfrm>
          <a:custGeom>
            <a:avLst/>
            <a:gdLst/>
            <a:ahLst/>
            <a:cxnLst/>
            <a:rect l="l" t="t" r="r" b="b"/>
            <a:pathLst>
              <a:path w="11301259" h="1695189">
                <a:moveTo>
                  <a:pt x="0" y="0"/>
                </a:moveTo>
                <a:lnTo>
                  <a:pt x="11301259" y="0"/>
                </a:lnTo>
                <a:lnTo>
                  <a:pt x="11301259" y="1695188"/>
                </a:lnTo>
                <a:lnTo>
                  <a:pt x="0" y="169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555640" y="6801064"/>
            <a:ext cx="859898" cy="723016"/>
          </a:xfrm>
          <a:custGeom>
            <a:avLst/>
            <a:gdLst/>
            <a:ahLst/>
            <a:cxnLst/>
            <a:rect l="l" t="t" r="r" b="b"/>
            <a:pathLst>
              <a:path w="859898" h="723016">
                <a:moveTo>
                  <a:pt x="0" y="0"/>
                </a:moveTo>
                <a:lnTo>
                  <a:pt x="859898" y="0"/>
                </a:lnTo>
                <a:lnTo>
                  <a:pt x="859898" y="723016"/>
                </a:lnTo>
                <a:lnTo>
                  <a:pt x="0" y="723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46578" y="7724822"/>
            <a:ext cx="6394858" cy="2562178"/>
          </a:xfrm>
          <a:custGeom>
            <a:avLst/>
            <a:gdLst/>
            <a:ahLst/>
            <a:cxnLst/>
            <a:rect l="l" t="t" r="r" b="b"/>
            <a:pathLst>
              <a:path w="6394858" h="2562178">
                <a:moveTo>
                  <a:pt x="0" y="0"/>
                </a:moveTo>
                <a:lnTo>
                  <a:pt x="6394858" y="0"/>
                </a:lnTo>
                <a:lnTo>
                  <a:pt x="6394858" y="2562178"/>
                </a:lnTo>
                <a:lnTo>
                  <a:pt x="0" y="2562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44007" y="1239961"/>
            <a:ext cx="11399986" cy="9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XML?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60812" y="2149603"/>
            <a:ext cx="8235694" cy="47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eXtensible Markup Language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4955" y="2873032"/>
            <a:ext cx="291844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Defination</a:t>
            </a:r>
            <a:r>
              <a:rPr lang="en-US" sz="3200" b="1" dirty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91000" y="2857500"/>
            <a:ext cx="11933550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A markup language for storing and transporting data.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3627341"/>
            <a:ext cx="7442907" cy="3930967"/>
            <a:chOff x="0" y="0"/>
            <a:chExt cx="9923875" cy="5241290"/>
          </a:xfrm>
        </p:grpSpPr>
        <p:sp>
          <p:nvSpPr>
            <p:cNvPr id="19" name="TextBox 19"/>
            <p:cNvSpPr txBox="1"/>
            <p:nvPr/>
          </p:nvSpPr>
          <p:spPr>
            <a:xfrm>
              <a:off x="943181" y="-57150"/>
              <a:ext cx="4018756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Characteristics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96713"/>
              <a:ext cx="9923875" cy="4444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Self-descriptive and human-readable.</a:t>
              </a:r>
            </a:p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Supports nested elements and hierarchical data.</a:t>
              </a:r>
            </a:p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Platform and language-independent.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89424" y="3627341"/>
            <a:ext cx="7442907" cy="2807017"/>
            <a:chOff x="0" y="0"/>
            <a:chExt cx="9923875" cy="3742690"/>
          </a:xfrm>
        </p:grpSpPr>
        <p:sp>
          <p:nvSpPr>
            <p:cNvPr id="22" name="TextBox 22"/>
            <p:cNvSpPr txBox="1"/>
            <p:nvPr/>
          </p:nvSpPr>
          <p:spPr>
            <a:xfrm>
              <a:off x="943181" y="-57150"/>
              <a:ext cx="4018756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Canva Sans 1 Bold"/>
                  <a:ea typeface="Canva Sans 1 Bold"/>
                  <a:cs typeface="Canva Sans 1 Bold"/>
                  <a:sym typeface="Canva Sans 1 Bold"/>
                </a:rPr>
                <a:t>Use Cases: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96713"/>
              <a:ext cx="9923875" cy="2945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Data sharing between systems.</a:t>
              </a:r>
            </a:p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Configuration files.</a:t>
              </a:r>
            </a:p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Web services (e.g., SOAP, RSS feeds).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44007" y="1239961"/>
            <a:ext cx="11399986" cy="100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7"/>
              </a:lnSpc>
              <a:spcBef>
                <a:spcPct val="0"/>
              </a:spcBef>
            </a:pPr>
            <a:r>
              <a:rPr lang="en-US" sz="5812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XML </a:t>
            </a:r>
            <a:r>
              <a:rPr lang="en-US" sz="5812" dirty="0" smtClean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Tree</a:t>
            </a:r>
            <a:endParaRPr lang="en-US" sz="5812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60812" y="2149603"/>
            <a:ext cx="8235694" cy="47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eXtensible Markup Language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86100"/>
            <a:ext cx="989549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49000" y="2819400"/>
            <a:ext cx="6118412" cy="746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2000" y="2933700"/>
            <a:ext cx="9459549" cy="5711202"/>
          </a:xfrm>
          <a:custGeom>
            <a:avLst/>
            <a:gdLst/>
            <a:ahLst/>
            <a:cxnLst/>
            <a:rect l="l" t="t" r="r" b="b"/>
            <a:pathLst>
              <a:path w="9459549" h="5711202">
                <a:moveTo>
                  <a:pt x="0" y="0"/>
                </a:moveTo>
                <a:lnTo>
                  <a:pt x="9459549" y="0"/>
                </a:lnTo>
                <a:lnTo>
                  <a:pt x="9459549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444007" y="1239961"/>
            <a:ext cx="11399986" cy="9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XML SYNTAX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60812" y="2149603"/>
            <a:ext cx="8235694" cy="47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eXtensible Markup Language</a:t>
            </a:r>
          </a:p>
        </p:txBody>
      </p:sp>
      <p:sp>
        <p:nvSpPr>
          <p:cNvPr id="17" name="TextBox 20"/>
          <p:cNvSpPr txBox="1"/>
          <p:nvPr/>
        </p:nvSpPr>
        <p:spPr>
          <a:xfrm>
            <a:off x="10287000" y="2857500"/>
            <a:ext cx="744290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 smtClean="0"/>
              <a:t>XML Declaration:</a:t>
            </a:r>
            <a:r>
              <a:rPr lang="en-US" sz="3200" dirty="0" smtClean="0"/>
              <a:t> Specifies the version and encoding.</a:t>
            </a:r>
          </a:p>
          <a:p>
            <a:pPr marL="1148081" lvl="2" indent="-345440">
              <a:lnSpc>
                <a:spcPts val="4480"/>
              </a:lnSpc>
            </a:pPr>
            <a:r>
              <a:rPr lang="en-US" sz="2400" dirty="0" smtClean="0"/>
              <a:t>&lt;?xml version="1.0" encoding="UTF-8"?&gt;</a:t>
            </a:r>
            <a:endParaRPr lang="en-US" sz="2400" dirty="0">
              <a:solidFill>
                <a:srgbClr val="000000"/>
              </a:solidFill>
              <a:latin typeface="Canva Sans 1"/>
              <a:sym typeface="Canva Sans 1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87000" y="4762500"/>
            <a:ext cx="744290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 smtClean="0"/>
              <a:t>Tags:</a:t>
            </a:r>
            <a:r>
              <a:rPr lang="en-US" sz="3200" dirty="0" smtClean="0"/>
              <a:t> Define data and are case-sensitive. </a:t>
            </a:r>
            <a:r>
              <a:rPr lang="en-US" sz="2400" dirty="0" smtClean="0"/>
              <a:t>&lt;name&gt;</a:t>
            </a:r>
            <a:r>
              <a:rPr lang="en-US" sz="2400" dirty="0" err="1" smtClean="0"/>
              <a:t>Nehal</a:t>
            </a:r>
            <a:r>
              <a:rPr lang="en-US" sz="2400" dirty="0" smtClean="0"/>
              <a:t> Patel&lt;/name&gt;</a:t>
            </a:r>
          </a:p>
          <a:p>
            <a:pPr marL="690881" lvl="1" indent="-345440">
              <a:lnSpc>
                <a:spcPts val="4480"/>
              </a:lnSpc>
            </a:pPr>
            <a:r>
              <a:rPr lang="en-US" sz="2400" dirty="0" smtClean="0"/>
              <a:t>	&lt;Name&gt;</a:t>
            </a:r>
            <a:r>
              <a:rPr lang="en-US" sz="2400" dirty="0" err="1" smtClean="0"/>
              <a:t>Nehal</a:t>
            </a:r>
            <a:r>
              <a:rPr lang="en-US" sz="2400" dirty="0" smtClean="0"/>
              <a:t> Patel&lt;/Name&gt;</a:t>
            </a:r>
            <a:endParaRPr lang="en-US" sz="2400" dirty="0">
              <a:solidFill>
                <a:srgbClr val="000000"/>
              </a:solidFill>
              <a:latin typeface="Canva Sans 1"/>
              <a:sym typeface="Canva Sans 1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10800" y="6743700"/>
            <a:ext cx="78486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 smtClean="0"/>
              <a:t>Elements:</a:t>
            </a:r>
            <a:r>
              <a:rPr lang="en-US" sz="3200" dirty="0" smtClean="0"/>
              <a:t> Contain opening and closing tags. </a:t>
            </a:r>
            <a:r>
              <a:rPr lang="en-US" sz="2400" dirty="0" smtClean="0"/>
              <a:t>&lt;name&gt;</a:t>
            </a:r>
            <a:r>
              <a:rPr lang="en-US" sz="2400" dirty="0" err="1" smtClean="0"/>
              <a:t>Nehal</a:t>
            </a:r>
            <a:r>
              <a:rPr lang="en-US" sz="2400" dirty="0" smtClean="0"/>
              <a:t> Patel&lt;/name&gt;</a:t>
            </a:r>
            <a:endParaRPr lang="en-US" sz="2400" dirty="0">
              <a:solidFill>
                <a:srgbClr val="000000"/>
              </a:solidFill>
              <a:latin typeface="Canva Sans 1"/>
              <a:sym typeface="Canva Sans 1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10800" y="8115300"/>
            <a:ext cx="744290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b="1" dirty="0" smtClean="0"/>
              <a:t>Attributes:</a:t>
            </a:r>
            <a:r>
              <a:rPr lang="en-US" sz="3200" dirty="0" smtClean="0"/>
              <a:t> Store additional information about an element.</a:t>
            </a:r>
          </a:p>
          <a:p>
            <a:pPr marL="690881" lvl="1" indent="-345440">
              <a:lnSpc>
                <a:spcPts val="448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 1"/>
                <a:sym typeface="Canva Sans 1"/>
              </a:rPr>
              <a:t>		&lt;employee id="101"&gt;</a:t>
            </a:r>
            <a:endParaRPr lang="en-US" sz="2400" dirty="0">
              <a:solidFill>
                <a:srgbClr val="000000"/>
              </a:solidFill>
              <a:latin typeface="Canva Sans 1"/>
              <a:sym typeface="Canva San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44007" y="1239961"/>
            <a:ext cx="11399986" cy="100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7"/>
              </a:lnSpc>
              <a:spcBef>
                <a:spcPct val="0"/>
              </a:spcBef>
            </a:pPr>
            <a:r>
              <a:rPr lang="en-US" sz="5812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XML </a:t>
            </a:r>
            <a:r>
              <a:rPr lang="en-US" sz="5812" dirty="0" smtClean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  <a:endParaRPr lang="en-US" sz="5812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60812" y="2149603"/>
            <a:ext cx="8235694" cy="47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eXtensible Markup Language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3543300"/>
            <a:ext cx="9967947" cy="5298223"/>
            <a:chOff x="0" y="-112054"/>
            <a:chExt cx="10123883" cy="7064301"/>
          </a:xfrm>
        </p:grpSpPr>
        <p:sp>
          <p:nvSpPr>
            <p:cNvPr id="19" name="TextBox 19"/>
            <p:cNvSpPr txBox="1"/>
            <p:nvPr/>
          </p:nvSpPr>
          <p:spPr>
            <a:xfrm>
              <a:off x="348264" y="-112054"/>
              <a:ext cx="9775619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1" dirty="0" smtClean="0">
                  <a:latin typeface="Bookman Old Style" pitchFamily="18" charset="0"/>
                </a:rPr>
                <a:t>Features and Advantages of XML</a:t>
              </a:r>
            </a:p>
            <a:p>
              <a:pPr algn="ctr">
                <a:lnSpc>
                  <a:spcPts val="4480"/>
                </a:lnSpc>
              </a:pPr>
              <a:endParaRPr lang="en-US" sz="3200" b="1" dirty="0">
                <a:solidFill>
                  <a:srgbClr val="000000"/>
                </a:solidFill>
                <a:latin typeface="Canva Sans 1 Bold"/>
                <a:ea typeface="Canva Sans 1 Bold"/>
                <a:cs typeface="Canva Sans 1 Bold"/>
                <a:sym typeface="Canva Sans 1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96713"/>
              <a:ext cx="9923875" cy="615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59791" lvl="1" indent="-514350">
                <a:lnSpc>
                  <a:spcPts val="4480"/>
                </a:lnSpc>
                <a:buFont typeface="+mj-lt"/>
                <a:buAutoNum type="arabicPeriod"/>
              </a:pPr>
              <a:r>
                <a:rPr lang="en-US" sz="3200" dirty="0" smtClean="0">
                  <a:solidFill>
                    <a:srgbClr val="000000"/>
                  </a:solidFill>
                  <a:latin typeface="Bookman Old Style" pitchFamily="18" charset="0"/>
                  <a:ea typeface="Canva Sans 1"/>
                  <a:cs typeface="Canva Sans 1"/>
                  <a:sym typeface="Canva Sans 1"/>
                </a:rPr>
                <a:t>XML separates data from HTML</a:t>
              </a:r>
            </a:p>
            <a:p>
              <a:pPr marL="859791" lvl="1" indent="-514350">
                <a:lnSpc>
                  <a:spcPts val="4480"/>
                </a:lnSpc>
                <a:buFont typeface="+mj-lt"/>
                <a:buAutoNum type="arabicPeriod"/>
              </a:pPr>
              <a:r>
                <a:rPr lang="en-US" sz="3200" dirty="0" smtClean="0">
                  <a:solidFill>
                    <a:srgbClr val="000000"/>
                  </a:solidFill>
                  <a:latin typeface="Bookman Old Style" pitchFamily="18" charset="0"/>
                  <a:ea typeface="Canva Sans 1"/>
                  <a:cs typeface="Canva Sans 1"/>
                  <a:sym typeface="Canva Sans 1"/>
                </a:rPr>
                <a:t>XML simplifies data sharing</a:t>
              </a:r>
            </a:p>
            <a:p>
              <a:pPr marL="859791" lvl="1" indent="-514350">
                <a:lnSpc>
                  <a:spcPts val="4480"/>
                </a:lnSpc>
                <a:buFont typeface="+mj-lt"/>
                <a:buAutoNum type="arabicPeriod"/>
              </a:pPr>
              <a:r>
                <a:rPr lang="en-US" sz="3200" dirty="0" smtClean="0">
                  <a:solidFill>
                    <a:srgbClr val="000000"/>
                  </a:solidFill>
                  <a:latin typeface="Bookman Old Style" pitchFamily="18" charset="0"/>
                  <a:ea typeface="Canva Sans 1"/>
                  <a:cs typeface="Canva Sans 1"/>
                  <a:sym typeface="Canva Sans 1"/>
                </a:rPr>
                <a:t>XML simplifies data transport</a:t>
              </a:r>
            </a:p>
            <a:p>
              <a:pPr marL="859791" lvl="1" indent="-514350">
                <a:lnSpc>
                  <a:spcPts val="4480"/>
                </a:lnSpc>
                <a:buFont typeface="+mj-lt"/>
                <a:buAutoNum type="arabicPeriod"/>
              </a:pPr>
              <a:r>
                <a:rPr lang="en-US" sz="3200" dirty="0" smtClean="0">
                  <a:solidFill>
                    <a:srgbClr val="000000"/>
                  </a:solidFill>
                  <a:latin typeface="Bookman Old Style" pitchFamily="18" charset="0"/>
                  <a:ea typeface="Canva Sans 1"/>
                  <a:cs typeface="Canva Sans 1"/>
                  <a:sym typeface="Canva Sans 1"/>
                </a:rPr>
                <a:t>XML simplifies Platform change</a:t>
              </a:r>
            </a:p>
            <a:p>
              <a:pPr marL="859791" lvl="1" indent="-514350">
                <a:lnSpc>
                  <a:spcPts val="4480"/>
                </a:lnSpc>
                <a:buFont typeface="+mj-lt"/>
                <a:buAutoNum type="arabicPeriod"/>
              </a:pPr>
              <a:r>
                <a:rPr lang="en-US" sz="3200" dirty="0" smtClean="0">
                  <a:solidFill>
                    <a:srgbClr val="000000"/>
                  </a:solidFill>
                  <a:latin typeface="Bookman Old Style" pitchFamily="18" charset="0"/>
                  <a:ea typeface="Canva Sans 1"/>
                  <a:cs typeface="Canva Sans 1"/>
                  <a:sym typeface="Canva Sans 1"/>
                </a:rPr>
                <a:t>XML increases data availability</a:t>
              </a:r>
            </a:p>
            <a:p>
              <a:pPr marL="859791" lvl="1" indent="-514350">
                <a:lnSpc>
                  <a:spcPts val="4480"/>
                </a:lnSpc>
                <a:buFont typeface="+mj-lt"/>
                <a:buAutoNum type="arabicPeriod"/>
              </a:pPr>
              <a:r>
                <a:rPr lang="en-US" sz="3200" dirty="0" smtClean="0">
                  <a:solidFill>
                    <a:srgbClr val="000000"/>
                  </a:solidFill>
                  <a:latin typeface="Bookman Old Style" pitchFamily="18" charset="0"/>
                  <a:ea typeface="Canva Sans 1"/>
                  <a:cs typeface="Canva Sans 1"/>
                  <a:sym typeface="Canva Sans 1"/>
                </a:rPr>
                <a:t>XML can be used to create new internet languages</a:t>
              </a:r>
            </a:p>
            <a:p>
              <a:pPr marL="1316991" lvl="2" indent="-514350">
                <a:lnSpc>
                  <a:spcPts val="4480"/>
                </a:lnSpc>
              </a:pPr>
              <a:r>
                <a:rPr lang="en-US" sz="2400" i="1" dirty="0" smtClean="0">
                  <a:solidFill>
                    <a:srgbClr val="000000"/>
                  </a:solidFill>
                  <a:latin typeface="Bookman Old Style" pitchFamily="18" charset="0"/>
                  <a:ea typeface="Canva Sans 1"/>
                  <a:cs typeface="Canva Sans 1"/>
                  <a:sym typeface="Canva Sans 1"/>
                </a:rPr>
                <a:t>XHTML, WSDL, WAP, WML, RSS, RDF, OWL, SMIL</a:t>
              </a:r>
              <a:endParaRPr lang="en-US" sz="3200" i="1" dirty="0">
                <a:solidFill>
                  <a:srgbClr val="000000"/>
                </a:solidFill>
                <a:latin typeface="Bookman Old Style" pitchFamily="18" charset="0"/>
                <a:ea typeface="Canva Sans 1"/>
                <a:cs typeface="Canva Sans 1"/>
                <a:sym typeface="Canva Sans 1"/>
              </a:endParaRPr>
            </a:p>
          </p:txBody>
        </p:sp>
      </p:grpSp>
      <p:pic>
        <p:nvPicPr>
          <p:cNvPr id="1026" name="Picture 2" descr="What Is XML: A Comprehensive Guide"/>
          <p:cNvPicPr>
            <a:picLocks noChangeAspect="1" noChangeArrowheads="1"/>
          </p:cNvPicPr>
          <p:nvPr/>
        </p:nvPicPr>
        <p:blipFill>
          <a:blip r:embed="rId2"/>
          <a:srcRect l="15059" t="10667" r="15294"/>
          <a:stretch>
            <a:fillRect/>
          </a:stretch>
        </p:blipFill>
        <p:spPr bwMode="auto">
          <a:xfrm>
            <a:off x="10096310" y="3390900"/>
            <a:ext cx="8191690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44007" y="1239961"/>
            <a:ext cx="11399986" cy="100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7"/>
              </a:lnSpc>
              <a:spcBef>
                <a:spcPct val="0"/>
              </a:spcBef>
            </a:pPr>
            <a:r>
              <a:rPr lang="en-US" sz="5812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XML </a:t>
            </a:r>
            <a:r>
              <a:rPr lang="en-US" sz="5812" dirty="0" err="1" smtClean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vs</a:t>
            </a:r>
            <a:r>
              <a:rPr lang="en-US" sz="5812" dirty="0" smtClean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HTML</a:t>
            </a:r>
            <a:endParaRPr lang="en-US" sz="5812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476500"/>
            <a:ext cx="13487399" cy="735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 descr="XML vs HTML: Understanding the Core Differences | UltaHost Blog"/>
          <p:cNvPicPr>
            <a:picLocks noChangeAspect="1" noChangeArrowheads="1"/>
          </p:cNvPicPr>
          <p:nvPr/>
        </p:nvPicPr>
        <p:blipFill>
          <a:blip r:embed="rId3"/>
          <a:srcRect l="13000" t="10643" r="10000" b="11308"/>
          <a:stretch>
            <a:fillRect/>
          </a:stretch>
        </p:blipFill>
        <p:spPr bwMode="auto">
          <a:xfrm>
            <a:off x="1828800" y="636814"/>
            <a:ext cx="2819400" cy="16110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xml rule book.png"/>
          <p:cNvPicPr>
            <a:picLocks noChangeAspect="1"/>
          </p:cNvPicPr>
          <p:nvPr/>
        </p:nvPicPr>
        <p:blipFill>
          <a:blip r:embed="rId2"/>
          <a:srcRect t="14493" b="34782"/>
          <a:stretch>
            <a:fillRect/>
          </a:stretch>
        </p:blipFill>
        <p:spPr>
          <a:xfrm>
            <a:off x="6248400" y="800100"/>
            <a:ext cx="12039600" cy="266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71600" y="1409700"/>
            <a:ext cx="54864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37"/>
              </a:lnSpc>
              <a:spcBef>
                <a:spcPct val="0"/>
              </a:spcBef>
            </a:pPr>
            <a:r>
              <a:rPr lang="en-US" sz="5812" dirty="0" smtClean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XML Rules</a:t>
            </a:r>
            <a:endParaRPr lang="en-US" sz="5812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0600" y="2857500"/>
            <a:ext cx="962504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 smtClean="0">
                <a:latin typeface="Bookman Old Style" pitchFamily="18" charset="0"/>
              </a:rPr>
              <a:t>XML Rules</a:t>
            </a:r>
          </a:p>
          <a:p>
            <a:pPr algn="ctr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" y="3619500"/>
            <a:ext cx="9144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XML Documents Must Have a Root Element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The XML Prolog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All XML Elements Must Have a Closing Tag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XML Tags are Case Sensitive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XML Elements Must be Properly Nested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XML Attribute Values Must Always be Quoted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Entity References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Comments in XML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White-space is Preserved in XML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XML Stores New Line as LF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Bookman Old Style" pitchFamily="18" charset="0"/>
              </a:rPr>
              <a:t>Well Formed XML</a:t>
            </a:r>
            <a:endParaRPr lang="en-US" sz="2800" dirty="0">
              <a:latin typeface="Bookman Old Style" pitchFamily="18" charset="0"/>
            </a:endParaRPr>
          </a:p>
        </p:txBody>
      </p:sp>
      <p:sp>
        <p:nvSpPr>
          <p:cNvPr id="3074" name="AutoShape 2" descr="A visually appealing rule book titled 'XML Rule Book' on a desk, with a sleek, modern design. The background showcases an imaginative scene of interconnected computers, glowing network lines, and abstract representations of message passing over the internet. The ambiance is professional and technological, with a futuristic vibe. The book is open, showing XML code snippets, with surrounding items like pens and a coffee mug to add realism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49000" y="3695700"/>
            <a:ext cx="5213137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C2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44007" y="1239961"/>
            <a:ext cx="11399986" cy="100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7"/>
              </a:lnSpc>
              <a:spcBef>
                <a:spcPct val="0"/>
              </a:spcBef>
            </a:pPr>
            <a:r>
              <a:rPr lang="en-US" sz="5812" dirty="0" smtClean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XML</a:t>
            </a:r>
            <a:endParaRPr lang="en-US" sz="5812" dirty="0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60812" y="2149603"/>
            <a:ext cx="8235694" cy="47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3" dirty="0" err="1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eXtensible</a:t>
            </a:r>
            <a:r>
              <a:rPr lang="en-US" sz="2643" dirty="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Markup Language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0600" y="2857500"/>
            <a:ext cx="962504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 smtClean="0">
                <a:latin typeface="Bookman Old Style" pitchFamily="18" charset="0"/>
              </a:rPr>
              <a:t>XML Attributes</a:t>
            </a:r>
          </a:p>
          <a:p>
            <a:pPr algn="ctr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390900"/>
            <a:ext cx="1044588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914400" y="4686300"/>
            <a:ext cx="8435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Bookman Old Style" pitchFamily="18" charset="0"/>
              </a:rPr>
              <a:t>XML attributes must always be quoted. We can use single or double quote.</a:t>
            </a:r>
            <a:endParaRPr lang="en-US" b="0" i="1" dirty="0"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4400" y="5600700"/>
            <a:ext cx="948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Bookman Old Style" pitchFamily="18" charset="0"/>
              </a:rPr>
              <a:t>Metadata should be stored as attribute and data should be stored as element.</a:t>
            </a:r>
            <a:endParaRPr lang="en-US" dirty="0">
              <a:latin typeface="Bookman Old Style" pitchFamily="18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6210300"/>
            <a:ext cx="5715000" cy="248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96600" y="5215837"/>
            <a:ext cx="7122604" cy="507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300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Lato Bold</vt:lpstr>
      <vt:lpstr>League Spartan</vt:lpstr>
      <vt:lpstr>Poppins</vt:lpstr>
      <vt:lpstr>Canva Sans 1 Bold</vt:lpstr>
      <vt:lpstr>Canva Sans 1</vt:lpstr>
      <vt:lpstr>Bookman Old Style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company business presentation</dc:title>
  <cp:lastModifiedBy>admin</cp:lastModifiedBy>
  <cp:revision>21</cp:revision>
  <dcterms:created xsi:type="dcterms:W3CDTF">2006-08-16T00:00:00Z</dcterms:created>
  <dcterms:modified xsi:type="dcterms:W3CDTF">2024-12-13T06:55:23Z</dcterms:modified>
  <dc:identifier>DAGY4vxS84Y</dc:identifier>
</cp:coreProperties>
</file>